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Governance</a:t>
            </a:r>
            <a:endParaRPr lang="en-US" sz="44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Board Pack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731520" y="246888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i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2026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3063240"/>
            <a:ext cx="2286000" cy="2743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3291840"/>
            <a:ext cx="5486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questions your board should be able</a:t>
            </a: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answer about AI. If you cannot, you have</a:t>
            </a:r>
            <a:endParaRPr lang="en-US" sz="15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uncaptured value and unmanaged risk.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731520" y="4343400"/>
            <a:ext cx="4572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 Bentaleb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Strategy &amp; Operating Model Advisor</a:t>
            </a:r>
            <a:endParaRPr lang="en-US" sz="1300" dirty="0"/>
          </a:p>
          <a:p>
            <a:pPr indent="0" marL="0">
              <a:buNone/>
            </a:pPr>
            <a:r>
              <a:rPr lang="en-US" sz="1100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naimbentaleb.com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Sources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777240"/>
            <a:ext cx="914400" cy="27432"/>
          </a:xfrm>
          <a:prstGeom prst="rect">
            <a:avLst/>
          </a:prstGeom>
          <a:solidFill>
            <a:srgbClr val="8A6D3B"/>
          </a:solidFill>
          <a:ln/>
        </p:spPr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005840"/>
          <a:ext cx="768096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4389120"/>
                <a:gridCol w="1280160"/>
              </a:tblGrid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Publisher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Reference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Year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McKinsey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State of AI / Agentic AI Advantage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BCG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From Potential to Profit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Gartner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Strategic Technology Trends / AI Operating Model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Capgemini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Rise of Agentic AI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European Union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Act, Regulation 2024/1689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CNDP Morocco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Loi 09-08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Google Cloud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ROI of AI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731520" y="3840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bibliography available on request.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731520" y="4800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 Bentaleb</a:t>
            </a:r>
            <a:pPr indent="0" marL="0">
              <a:buNone/>
            </a:pPr>
            <a:r>
              <a:rPr lang="en-US" sz="8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naimbentaleb.com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457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097280"/>
            <a:ext cx="1828800" cy="2743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1371600"/>
            <a:ext cx="7680960" cy="1234440"/>
          </a:xfrm>
          <a:prstGeom prst="rect">
            <a:avLst/>
          </a:prstGeom>
          <a:solidFill>
            <a:srgbClr val="2A355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54864" cy="123444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81328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Book a 15-minute call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05840" y="182880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Walk through your board pack with an advisor who has designed operating models across banking, telecom, and logistics.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005840" y="22860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naimbentaleb.com/contact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2880360"/>
            <a:ext cx="7680960" cy="1234440"/>
          </a:xfrm>
          <a:prstGeom prst="rect">
            <a:avLst/>
          </a:prstGeom>
          <a:solidFill>
            <a:srgbClr val="2A3555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731520" y="2880360"/>
            <a:ext cx="54864" cy="123444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2" name="Text 10"/>
          <p:cNvSpPr/>
          <p:nvPr/>
        </p:nvSpPr>
        <p:spPr>
          <a:xfrm>
            <a:off x="1005840" y="2990088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Governance &amp; Value Sprint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05840" y="3337560"/>
            <a:ext cx="7132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2-3 week facilitated execution of all six slides: inventory workshop, workflow redesign, autonomy mapping, regulatory classification, governance charter, board-ready presentation.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005840" y="379476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naimbentaleb.com/services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0" y="4663440"/>
            <a:ext cx="9144000" cy="2743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6" name="Text 14"/>
          <p:cNvSpPr/>
          <p:nvPr/>
        </p:nvSpPr>
        <p:spPr>
          <a:xfrm>
            <a:off x="731520" y="47091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 Bentaleb</a:t>
            </a:r>
            <a:pPr indent="0" marL="0">
              <a:buNone/>
            </a:pPr>
            <a:r>
              <a:rPr lang="en-US" sz="10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AI Strategy &amp; Operating Model Advisor  |  naimbentaleb.com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How To Use This Pack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777240"/>
            <a:ext cx="1371600" cy="2743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5" name="Shape 3"/>
          <p:cNvSpPr/>
          <p:nvPr/>
        </p:nvSpPr>
        <p:spPr>
          <a:xfrm>
            <a:off x="731520" y="1051560"/>
            <a:ext cx="3749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051560"/>
            <a:ext cx="374904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7" name="Text 5"/>
          <p:cNvSpPr/>
          <p:nvPr/>
        </p:nvSpPr>
        <p:spPr>
          <a:xfrm>
            <a:off x="91440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1-3: Value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914400" y="14630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AI changes your economics.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914400" y="1874520"/>
            <a:ext cx="320040" cy="320040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10" name="Text 8"/>
          <p:cNvSpPr/>
          <p:nvPr/>
        </p:nvSpPr>
        <p:spPr>
          <a:xfrm>
            <a:off x="914400" y="18745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1371600" y="187452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Inventory &amp; Ownership Map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914400" y="2377440"/>
            <a:ext cx="320040" cy="320040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13" name="Text 11"/>
          <p:cNvSpPr/>
          <p:nvPr/>
        </p:nvSpPr>
        <p:spPr>
          <a:xfrm>
            <a:off x="914400" y="23774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371600" y="23774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Redesign &amp; Value Map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914400" y="2880360"/>
            <a:ext cx="320040" cy="320040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16" name="Text 14"/>
          <p:cNvSpPr/>
          <p:nvPr/>
        </p:nvSpPr>
        <p:spPr>
          <a:xfrm>
            <a:off x="914400" y="28803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1371600" y="288036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Top 10 Use Cases (Value/Risk)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663440" y="1051560"/>
            <a:ext cx="3749040" cy="25603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663440" y="1051560"/>
            <a:ext cx="374904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20" name="Text 18"/>
          <p:cNvSpPr/>
          <p:nvPr/>
        </p:nvSpPr>
        <p:spPr>
          <a:xfrm>
            <a:off x="4846320" y="1188720"/>
            <a:ext cx="33832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Slides 4-6: Governance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846320" y="14630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 need to operate at scale.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846320" y="1874520"/>
            <a:ext cx="320040" cy="320040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23" name="Text 21"/>
          <p:cNvSpPr/>
          <p:nvPr/>
        </p:nvSpPr>
        <p:spPr>
          <a:xfrm>
            <a:off x="4846320" y="187452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303520" y="187452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Autonomy Tiers &amp; Override Rules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4846320" y="2377440"/>
            <a:ext cx="320040" cy="320040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26" name="Text 24"/>
          <p:cNvSpPr/>
          <p:nvPr/>
        </p:nvSpPr>
        <p:spPr>
          <a:xfrm>
            <a:off x="4846320" y="237744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303520" y="237744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Regulatory &amp; Market Access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846320" y="2880360"/>
            <a:ext cx="320040" cy="320040"/>
          </a:xfrm>
          <a:prstGeom prst="ellipse">
            <a:avLst/>
          </a:prstGeom>
          <a:solidFill>
            <a:srgbClr val="1A2340"/>
          </a:solidFill>
          <a:ln/>
        </p:spPr>
      </p:sp>
      <p:sp>
        <p:nvSpPr>
          <p:cNvPr id="29" name="Text 27"/>
          <p:cNvSpPr/>
          <p:nvPr/>
        </p:nvSpPr>
        <p:spPr>
          <a:xfrm>
            <a:off x="4846320" y="2880360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303520" y="2880360"/>
            <a:ext cx="2926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KPIs &amp; 90-Day Sprint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731520" y="3840480"/>
            <a:ext cx="7680960" cy="731520"/>
          </a:xfrm>
          <a:prstGeom prst="rect">
            <a:avLst/>
          </a:prstGeom>
          <a:solidFill>
            <a:srgbClr val="EDE7DD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914400" y="3886200"/>
            <a:ext cx="7315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through them in order. Each slide gives your leadership team a framework, pre-filled examples, and a question to answer together. Where you answer confidently, you have maturity. Where you cannot, you have a gap worth closing.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731520" y="48006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 Bentaleb</a:t>
            </a:r>
            <a:pPr indent="0" marL="0">
              <a:buNone/>
            </a:pPr>
            <a:r>
              <a:rPr lang="en-US" sz="8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|  naimbentaleb.com</a:t>
            </a:r>
            <a:endParaRPr lang="en-US" sz="800" dirty="0"/>
          </a:p>
        </p:txBody>
      </p:sp>
      <p:sp>
        <p:nvSpPr>
          <p:cNvPr id="34" name="Text 32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1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45720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Inventory &amp;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Ownership Map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228600"/>
            <a:ext cx="2468880" cy="1097280"/>
          </a:xfrm>
          <a:prstGeom prst="rect">
            <a:avLst/>
          </a:prstGeom>
          <a:solidFill>
            <a:srgbClr val="1A234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309360" y="27432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3-5x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0" y="7772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AI systems running than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organizations realize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731520" y="132588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4630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Inventory Template</a:t>
            </a:r>
            <a:endParaRPr lang="en-US" sz="1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783080"/>
          <a:ext cx="768096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640080"/>
                <a:gridCol w="1280160"/>
                <a:gridCol w="1188720"/>
                <a:gridCol w="640080"/>
                <a:gridCol w="640080"/>
                <a:gridCol w="91440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System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Dept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Use Case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Value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Owner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GPT contract review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Legal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 clause flagging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80% faster review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CLO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Production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Microsoft 365 Copilot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Summarization, drafting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~2 hrs/emp/week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Production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 credit scoring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Finance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Loan pre-approval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30% faster decisioning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CFO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Production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Employee chatbot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HR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Benefits Q&amp;A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60% ticket reduction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Medium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CHRO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Pilot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i="1" dirty="0">
                          <a:solidFill>
                            <a:srgbClr val="9A949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[Your system]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 8"/>
          <p:cNvSpPr/>
          <p:nvPr/>
        </p:nvSpPr>
        <p:spPr>
          <a:xfrm>
            <a:off x="731520" y="3429000"/>
            <a:ext cx="76809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Status:  </a:t>
            </a:r>
            <a:pPr indent="0" marL="0">
              <a:buNone/>
            </a:pPr>
            <a:r>
              <a:rPr lang="en-US" sz="9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Production (live, business-critical)  .  Pilot (testing, limited)  .  Shadow (adopted without approval)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731520" y="3749040"/>
            <a:ext cx="7680960" cy="5486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31520" y="3749040"/>
            <a:ext cx="54864" cy="54864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4" name="Text 11"/>
          <p:cNvSpPr/>
          <p:nvPr/>
        </p:nvSpPr>
        <p:spPr>
          <a:xfrm>
            <a:off x="960120" y="37490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counts: vendor-embedded AI (CRM scoring, ERP), enterprise copilots (M365 Copilot, Google AI), standalone GenAI (ChatGPT, Claude), custom ML models, RPA with learning, department experiments, third-party AI in SaaS.</a:t>
            </a:r>
            <a:endParaRPr lang="en-US" sz="900" dirty="0"/>
          </a:p>
        </p:txBody>
      </p:sp>
      <p:sp>
        <p:nvSpPr>
          <p:cNvPr id="15" name="Shape 12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6" name="Text 13"/>
          <p:cNvSpPr/>
          <p:nvPr/>
        </p:nvSpPr>
        <p:spPr>
          <a:xfrm>
            <a:off x="731520" y="4526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we produce a complete AI inventory within one board cycle, including tools employees adopted without IT approval?</a:t>
            </a:r>
            <a:endParaRPr lang="en-US" sz="1100" dirty="0"/>
          </a:p>
        </p:txBody>
      </p:sp>
      <p:sp>
        <p:nvSpPr>
          <p:cNvPr id="17" name="Text 14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2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45720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Workflow Redesign &amp;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Value Map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228600"/>
            <a:ext cx="2468880" cy="1097280"/>
          </a:xfrm>
          <a:prstGeom prst="rect">
            <a:avLst/>
          </a:prstGeom>
          <a:solidFill>
            <a:srgbClr val="1A234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309360" y="27432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3x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6400800" y="7772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 EBIT impact from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 redesign vs. automation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731520" y="132588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4630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Before/After Workflow Template</a:t>
            </a:r>
            <a:endParaRPr lang="en-US" sz="1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737360"/>
          <a:ext cx="768096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1188720"/>
                <a:gridCol w="548640"/>
                <a:gridCol w="1920240"/>
                <a:gridCol w="640080"/>
                <a:gridCol w="1188720"/>
              </a:tblGrid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Workflow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Current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Time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AI-Redesigned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Impact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Credit decisioning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Manual, 5 approvals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 hrs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pre-scores; human exceptions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hrs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 acceleration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Contract review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Legal reads every clause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wks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flags risk; human reviews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 days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80% time reduction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Candidate screening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Recruiter reads 200 CVs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days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ranks top 20; recruiter reviews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hrs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10x throughput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 8"/>
          <p:cNvSpPr/>
          <p:nvPr/>
        </p:nvSpPr>
        <p:spPr>
          <a:xfrm>
            <a:off x="731520" y="297180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Types of AI Value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731520" y="3291840"/>
            <a:ext cx="246888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31520" y="3291840"/>
            <a:ext cx="246888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4" name="Text 11"/>
          <p:cNvSpPr/>
          <p:nvPr/>
        </p:nvSpPr>
        <p:spPr>
          <a:xfrm>
            <a:off x="822960" y="336499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Time-to-Decision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822960" y="356616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Compress cycles from days to hours</a:t>
            </a:r>
            <a:endParaRPr lang="en-US" sz="900" dirty="0"/>
          </a:p>
        </p:txBody>
      </p:sp>
      <p:sp>
        <p:nvSpPr>
          <p:cNvPr id="16" name="Text 13"/>
          <p:cNvSpPr/>
          <p:nvPr/>
        </p:nvSpPr>
        <p:spPr>
          <a:xfrm>
            <a:off x="822960" y="374904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60-90% reduction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3383280" y="3291840"/>
            <a:ext cx="246888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3383280" y="3291840"/>
            <a:ext cx="246888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9" name="Text 16"/>
          <p:cNvSpPr/>
          <p:nvPr/>
        </p:nvSpPr>
        <p:spPr>
          <a:xfrm>
            <a:off x="3474720" y="336499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Throughput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3474720" y="356616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10x volume, same headcount</a:t>
            </a:r>
            <a:endParaRPr lang="en-US" sz="900" dirty="0"/>
          </a:p>
        </p:txBody>
      </p:sp>
      <p:sp>
        <p:nvSpPr>
          <p:cNvPr id="21" name="Text 18"/>
          <p:cNvSpPr/>
          <p:nvPr/>
        </p:nvSpPr>
        <p:spPr>
          <a:xfrm>
            <a:off x="3474720" y="374904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5-10x capacity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6035040" y="3291840"/>
            <a:ext cx="2468880" cy="731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6035040" y="3291840"/>
            <a:ext cx="246888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24" name="Text 21"/>
          <p:cNvSpPr/>
          <p:nvPr/>
        </p:nvSpPr>
        <p:spPr>
          <a:xfrm>
            <a:off x="6126480" y="3364992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Quality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6126480" y="356616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Reduce errors in high-stakes decisions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6126480" y="3749040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30-50% error reduction</a:t>
            </a:r>
            <a:endParaRPr lang="en-US" sz="1000" dirty="0"/>
          </a:p>
        </p:txBody>
      </p:sp>
      <p:sp>
        <p:nvSpPr>
          <p:cNvPr id="27" name="Shape 24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28" name="Text 25"/>
          <p:cNvSpPr/>
          <p:nvPr/>
        </p:nvSpPr>
        <p:spPr>
          <a:xfrm>
            <a:off x="731520" y="4526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each top 5 workflow, can we articulate the before/after with measurable cycle time and cost impact?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3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45720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Top 10 Use Cases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Value/Risk Matrix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4630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Value/Risk Matrix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 rot="16200000">
            <a:off x="91440" y="205740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Value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 rot="16200000">
            <a:off x="91440" y="3063240"/>
            <a:ext cx="594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Value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731520" y="1828800"/>
            <a:ext cx="361188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1828800"/>
            <a:ext cx="3611880" cy="457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11" name="Text 9"/>
          <p:cNvSpPr/>
          <p:nvPr/>
        </p:nvSpPr>
        <p:spPr>
          <a:xfrm>
            <a:off x="868680" y="1901952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Wins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868680" y="2103120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first, scale fast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868680" y="2286000"/>
            <a:ext cx="32918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Knowledge search, meeting summarization,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report generation, email drafting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526280" y="1828800"/>
            <a:ext cx="38862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26280" y="1828800"/>
            <a:ext cx="3886200" cy="4572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6" name="Text 14"/>
          <p:cNvSpPr/>
          <p:nvPr/>
        </p:nvSpPr>
        <p:spPr>
          <a:xfrm>
            <a:off x="4663440" y="1901952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Strategic Bets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4663440" y="2103120"/>
            <a:ext cx="3566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 in governance, then scale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663440" y="2286000"/>
            <a:ext cx="3566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Credit decisioning, autonomous pricing,</a:t>
            </a:r>
            <a:endParaRPr lang="en-US" sz="90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AI-driven hiring, fraud detection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731520" y="2926080"/>
            <a:ext cx="3611880" cy="82296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868680" y="297180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68680" y="3172968"/>
            <a:ext cx="32918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Sandbox only, learn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868680" y="3337560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Internal comms, trend analysis, brainstorming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526280" y="2926080"/>
            <a:ext cx="3886200" cy="822960"/>
          </a:xfrm>
          <a:prstGeom prst="rect">
            <a:avLst/>
          </a:prstGeom>
          <a:solidFill>
            <a:srgbClr val="F5F1EB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4663440" y="29718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&amp; Assess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663440" y="3172968"/>
            <a:ext cx="356616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Stop or restructure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663440" y="333756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Facial recognition, automated termination, unvetted chatbots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31520" y="3794760"/>
            <a:ext cx="361188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 Governance Risk</a:t>
            </a:r>
            <a:endParaRPr lang="en-US" sz="800" dirty="0"/>
          </a:p>
        </p:txBody>
      </p:sp>
      <p:sp>
        <p:nvSpPr>
          <p:cNvPr id="28" name="Text 26"/>
          <p:cNvSpPr/>
          <p:nvPr/>
        </p:nvSpPr>
        <p:spPr>
          <a:xfrm>
            <a:off x="4526280" y="3794760"/>
            <a:ext cx="3886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Governance Risk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0" name="Text 28"/>
          <p:cNvSpPr/>
          <p:nvPr/>
        </p:nvSpPr>
        <p:spPr>
          <a:xfrm>
            <a:off x="731520" y="4526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we rank our top 10 AI investments by value and risk, and explain why number one is number one?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23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09728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If you struggled with Slides 1-3,</a:t>
            </a:r>
            <a:endParaRPr lang="en-US" sz="2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are not alone.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2286000"/>
            <a:ext cx="2286000" cy="27432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5" name="Text 3"/>
          <p:cNvSpPr/>
          <p:nvPr/>
        </p:nvSpPr>
        <p:spPr>
          <a:xfrm>
            <a:off x="731520" y="2560320"/>
            <a:ext cx="6400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leadership teams cannot complete them without structured data gathering and facilitated workshops. That is the gap between knowing the questions and being able to answer them.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731520" y="37490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975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naimbentaleb.com/contact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4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45720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AI Autonomy Tiers &amp;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Override Rules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4630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Four-Tier Model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731520" y="1783080"/>
            <a:ext cx="18288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731520" y="1783080"/>
            <a:ext cx="18288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1856232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822960" y="201168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822960" y="228600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</a:t>
            </a:r>
            <a:pPr indent="0" marL="0">
              <a:buNone/>
            </a:pPr>
            <a:r>
              <a:rPr lang="en-US" sz="8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information</a:t>
            </a:r>
            <a:endParaRPr lang="en-US" sz="850" dirty="0"/>
          </a:p>
        </p:txBody>
      </p:sp>
      <p:sp>
        <p:nvSpPr>
          <p:cNvPr id="12" name="Text 10"/>
          <p:cNvSpPr/>
          <p:nvPr/>
        </p:nvSpPr>
        <p:spPr>
          <a:xfrm>
            <a:off x="822960" y="25420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Human: </a:t>
            </a:r>
            <a:pPr indent="0" marL="0">
              <a:buNone/>
            </a:pPr>
            <a:r>
              <a:rPr lang="en-US" sz="8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Decides and acts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822960" y="2798064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</a:t>
            </a:r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Minimal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2743200" y="1783080"/>
            <a:ext cx="18288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0" y="1783080"/>
            <a:ext cx="18288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6" name="Text 14"/>
          <p:cNvSpPr/>
          <p:nvPr/>
        </p:nvSpPr>
        <p:spPr>
          <a:xfrm>
            <a:off x="2834640" y="1856232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834640" y="201168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834640" y="228600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</a:t>
            </a:r>
            <a:pPr indent="0" marL="0">
              <a:buNone/>
            </a:pPr>
            <a:r>
              <a:rPr lang="en-US" sz="8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Suggests action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2834640" y="25420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Human: </a:t>
            </a:r>
            <a:pPr indent="0" marL="0">
              <a:buNone/>
            </a:pPr>
            <a:r>
              <a:rPr lang="en-US" sz="8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Reviews, approves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2834640" y="2798064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</a:t>
            </a:r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Moderate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4754880" y="1783080"/>
            <a:ext cx="18288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54880" y="1783080"/>
            <a:ext cx="18288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23" name="Text 21"/>
          <p:cNvSpPr/>
          <p:nvPr/>
        </p:nvSpPr>
        <p:spPr>
          <a:xfrm>
            <a:off x="4846320" y="1856232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846320" y="201168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Execute + Review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846320" y="228600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</a:t>
            </a:r>
            <a:pPr indent="0" marL="0">
              <a:buNone/>
            </a:pPr>
            <a:r>
              <a:rPr lang="en-US" sz="8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Acts within boundaries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4846320" y="25420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Human: </a:t>
            </a:r>
            <a:pPr indent="0" marL="0">
              <a:buNone/>
            </a:pPr>
            <a:r>
              <a:rPr lang="en-US" sz="8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Reviews post-action</a:t>
            </a:r>
            <a:endParaRPr lang="en-US" sz="850" dirty="0"/>
          </a:p>
        </p:txBody>
      </p:sp>
      <p:sp>
        <p:nvSpPr>
          <p:cNvPr id="27" name="Text 25"/>
          <p:cNvSpPr/>
          <p:nvPr/>
        </p:nvSpPr>
        <p:spPr>
          <a:xfrm>
            <a:off x="4846320" y="2798064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</a:t>
            </a:r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Significant</a:t>
            </a:r>
            <a:endParaRPr lang="en-US" sz="850" dirty="0"/>
          </a:p>
        </p:txBody>
      </p:sp>
      <p:sp>
        <p:nvSpPr>
          <p:cNvPr id="28" name="Shape 26"/>
          <p:cNvSpPr/>
          <p:nvPr/>
        </p:nvSpPr>
        <p:spPr>
          <a:xfrm>
            <a:off x="6766560" y="1783080"/>
            <a:ext cx="182880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766560" y="1783080"/>
            <a:ext cx="18288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0" name="Text 28"/>
          <p:cNvSpPr/>
          <p:nvPr/>
        </p:nvSpPr>
        <p:spPr>
          <a:xfrm>
            <a:off x="6858000" y="1856232"/>
            <a:ext cx="16459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4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6858000" y="2011680"/>
            <a:ext cx="164592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6858000" y="228600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AI: </a:t>
            </a:r>
            <a:pPr indent="0" marL="0">
              <a:buNone/>
            </a:pPr>
            <a:r>
              <a:rPr lang="en-US" sz="8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Decides independently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6858000" y="254203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Human: </a:t>
            </a:r>
            <a:pPr indent="0" marL="0">
              <a:buNone/>
            </a:pPr>
            <a:r>
              <a:rPr lang="en-US" sz="8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Periodic oversight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6858000" y="2798064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Risk: </a:t>
            </a:r>
            <a:pPr indent="0" marL="0">
              <a:buNone/>
            </a:pPr>
            <a:r>
              <a:rPr lang="en-US" sz="850" b="1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731520" y="3520440"/>
            <a:ext cx="7680960" cy="502920"/>
          </a:xfrm>
          <a:prstGeom prst="rect">
            <a:avLst/>
          </a:prstGeom>
          <a:solidFill>
            <a:srgbClr val="EDE7DD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731520" y="3520440"/>
            <a:ext cx="54864" cy="50292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7" name="Text 35"/>
          <p:cNvSpPr/>
          <p:nvPr/>
        </p:nvSpPr>
        <p:spPr>
          <a:xfrm>
            <a:off x="960120" y="3520440"/>
            <a:ext cx="7315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organizations operate at Tier 1-2. The value opportunity is at Tier 3-4. The gap between where you are and where the value lives is the governance gap.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9" name="Text 37"/>
          <p:cNvSpPr/>
          <p:nvPr/>
        </p:nvSpPr>
        <p:spPr>
          <a:xfrm>
            <a:off x="731520" y="4526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each AI system, can we state its autonomy level and what happens when it gets it wrong?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5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457200"/>
            <a:ext cx="50292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Regulatory &amp;</a:t>
            </a:r>
            <a:endParaRPr lang="en-US" sz="2200" dirty="0"/>
          </a:p>
          <a:p>
            <a:pPr indent="0" marL="0">
              <a:lnSpc>
                <a:spcPct val="105000"/>
              </a:lnSpc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Access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6309360" y="228600"/>
            <a:ext cx="2468880" cy="1097280"/>
          </a:xfrm>
          <a:prstGeom prst="rect">
            <a:avLst/>
          </a:prstGeom>
          <a:solidFill>
            <a:srgbClr val="1A2340"/>
          </a:solidFill>
          <a:ln/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309360" y="27432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B8975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Aug '26</a:t>
            </a:r>
            <a:endParaRPr lang="en-US" sz="3200" dirty="0"/>
          </a:p>
        </p:txBody>
      </p:sp>
      <p:sp>
        <p:nvSpPr>
          <p:cNvPr id="7" name="Text 5"/>
          <p:cNvSpPr/>
          <p:nvPr/>
        </p:nvSpPr>
        <p:spPr>
          <a:xfrm>
            <a:off x="6400800" y="7772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High-risk EU AI Act</a:t>
            </a:r>
            <a:endParaRPr lang="en-US" sz="9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obligations take full effect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731520" y="132588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146304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 AI Act Classification</a:t>
            </a:r>
            <a:endParaRPr lang="en-US" sz="1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783080"/>
          <a:ext cx="768096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2926080"/>
                <a:gridCol w="3017520"/>
              </a:tblGrid>
              <a:tr h="25603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Category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Obligations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Examples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C0392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Prohibited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Banned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Social scoring, emotion detection at work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8A6D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High-Risk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Conformity assessment, oversight, audit trail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HR/recruitment AI, credit scoring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1A234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Limited Risk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Transparency: disclose AI use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Chatbots, AI-generated content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7744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b="1" dirty="0">
                          <a:solidFill>
                            <a:srgbClr val="6B656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Minimal Risk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None specific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80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Spam filters, search suggestions</a:t>
                      </a:r>
                      <a:endParaRPr lang="en-US" sz="8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 8"/>
          <p:cNvSpPr/>
          <p:nvPr/>
        </p:nvSpPr>
        <p:spPr>
          <a:xfrm>
            <a:off x="731520" y="3154680"/>
            <a:ext cx="1828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Penalties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731520" y="3429000"/>
            <a:ext cx="246888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731520" y="3429000"/>
            <a:ext cx="2468880" cy="4572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14" name="Text 11"/>
          <p:cNvSpPr/>
          <p:nvPr/>
        </p:nvSpPr>
        <p:spPr>
          <a:xfrm>
            <a:off x="822960" y="3502152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Prohibited practices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822960" y="37033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€35M or 7%</a:t>
            </a:r>
            <a:endParaRPr lang="en-US" sz="1600" dirty="0"/>
          </a:p>
        </p:txBody>
      </p:sp>
      <p:sp>
        <p:nvSpPr>
          <p:cNvPr id="16" name="Text 13"/>
          <p:cNvSpPr/>
          <p:nvPr/>
        </p:nvSpPr>
        <p:spPr>
          <a:xfrm>
            <a:off x="822960" y="3931920"/>
            <a:ext cx="2286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global turnover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3383280" y="3429000"/>
            <a:ext cx="246888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3383280" y="3429000"/>
            <a:ext cx="2468880" cy="4572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9" name="Text 16"/>
          <p:cNvSpPr/>
          <p:nvPr/>
        </p:nvSpPr>
        <p:spPr>
          <a:xfrm>
            <a:off x="3474720" y="3502152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High-risk non-compliance</a:t>
            </a:r>
            <a:endParaRPr lang="en-US" sz="900" dirty="0"/>
          </a:p>
        </p:txBody>
      </p:sp>
      <p:sp>
        <p:nvSpPr>
          <p:cNvPr id="20" name="Text 17"/>
          <p:cNvSpPr/>
          <p:nvPr/>
        </p:nvSpPr>
        <p:spPr>
          <a:xfrm>
            <a:off x="3474720" y="37033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8A6D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€15M or 3%</a:t>
            </a:r>
            <a:endParaRPr lang="en-US" sz="1600" dirty="0"/>
          </a:p>
        </p:txBody>
      </p:sp>
      <p:sp>
        <p:nvSpPr>
          <p:cNvPr id="21" name="Text 18"/>
          <p:cNvSpPr/>
          <p:nvPr/>
        </p:nvSpPr>
        <p:spPr>
          <a:xfrm>
            <a:off x="3474720" y="3931920"/>
            <a:ext cx="2286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global turnover</a:t>
            </a:r>
            <a:endParaRPr lang="en-US" sz="800" dirty="0"/>
          </a:p>
        </p:txBody>
      </p:sp>
      <p:sp>
        <p:nvSpPr>
          <p:cNvPr id="22" name="Shape 19"/>
          <p:cNvSpPr/>
          <p:nvPr/>
        </p:nvSpPr>
        <p:spPr>
          <a:xfrm>
            <a:off x="6035040" y="3429000"/>
            <a:ext cx="246888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3" name="Shape 20"/>
          <p:cNvSpPr/>
          <p:nvPr/>
        </p:nvSpPr>
        <p:spPr>
          <a:xfrm>
            <a:off x="6035040" y="3429000"/>
            <a:ext cx="2468880" cy="45720"/>
          </a:xfrm>
          <a:prstGeom prst="rect">
            <a:avLst/>
          </a:prstGeom>
          <a:solidFill>
            <a:srgbClr val="6B6560"/>
          </a:solidFill>
          <a:ln/>
        </p:spPr>
      </p:sp>
      <p:sp>
        <p:nvSpPr>
          <p:cNvPr id="24" name="Text 21"/>
          <p:cNvSpPr/>
          <p:nvPr/>
        </p:nvSpPr>
        <p:spPr>
          <a:xfrm>
            <a:off x="6126480" y="3502152"/>
            <a:ext cx="2286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Incorrect information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6126480" y="37033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6B65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€7.5M or 1%</a:t>
            </a:r>
            <a:endParaRPr lang="en-US" sz="1600" dirty="0"/>
          </a:p>
        </p:txBody>
      </p:sp>
      <p:sp>
        <p:nvSpPr>
          <p:cNvPr id="26" name="Text 23"/>
          <p:cNvSpPr/>
          <p:nvPr/>
        </p:nvSpPr>
        <p:spPr>
          <a:xfrm>
            <a:off x="6126480" y="3931920"/>
            <a:ext cx="2286000" cy="137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65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global turnover</a:t>
            </a:r>
            <a:endParaRPr lang="en-US" sz="800" dirty="0"/>
          </a:p>
        </p:txBody>
      </p:sp>
      <p:sp>
        <p:nvSpPr>
          <p:cNvPr id="27" name="Shape 24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28" name="Text 25"/>
          <p:cNvSpPr/>
          <p:nvPr/>
        </p:nvSpPr>
        <p:spPr>
          <a:xfrm>
            <a:off x="731520" y="4526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Can we show a client's procurement team our governance documentation within 48 hours?</a:t>
            </a:r>
            <a:endParaRPr lang="en-US" sz="1100" dirty="0"/>
          </a:p>
        </p:txBody>
      </p:sp>
      <p:sp>
        <p:nvSpPr>
          <p:cNvPr id="29" name="Text 26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7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28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6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45720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KPIs &amp; 90-Day Sprint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31520" y="1005840"/>
            <a:ext cx="5029200" cy="18288"/>
          </a:xfrm>
          <a:prstGeom prst="rect">
            <a:avLst/>
          </a:prstGeom>
          <a:solidFill>
            <a:srgbClr val="D8D0C4"/>
          </a:solidFill>
          <a:ln/>
        </p:spPr>
      </p:sp>
      <p:sp>
        <p:nvSpPr>
          <p:cNvPr id="6" name="Text 4"/>
          <p:cNvSpPr/>
          <p:nvPr/>
        </p:nvSpPr>
        <p:spPr>
          <a:xfrm>
            <a:off x="731520" y="11430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KPIs</a:t>
            </a:r>
            <a:endParaRPr lang="en-US" sz="11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731520" y="1417320"/>
          <a:ext cx="374904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914400"/>
                <a:gridCol w="914400"/>
                <a:gridCol w="731520"/>
              </a:tblGrid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 days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 months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Owner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Workflows Redesigned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3-5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10+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COO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ROI Captured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Baseline set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 set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CFO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Time-to-Decision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Top 5 measured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30-50% down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COO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Pilots to Production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+2 systems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+5 systems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CIO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663440" y="114300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Governance KPIs</a:t>
            </a:r>
            <a:endParaRPr lang="en-US" sz="1100" dirty="0"/>
          </a:p>
        </p:txBody>
      </p:sp>
      <p:graphicFrame>
        <p:nvGraphicFramePr>
          <p:cNvPr id="19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663440" y="1417320"/>
          <a:ext cx="374904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914400"/>
                <a:gridCol w="914400"/>
                <a:gridCol w="640080"/>
              </a:tblGrid>
              <a:tr h="219456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 days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 months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Owner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40"/>
                    </a:solidFill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 Inventory Coverage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80%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CIO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Risk Classification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high-risk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100%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Legal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Autonomy Tier Assignment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Top 10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systems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CIO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Audit Readiness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High-risk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All systems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CRO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1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b="1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Shadow AI Detection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First scan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Quarterly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750" dirty="0">
                          <a:solidFill>
                            <a:srgbClr val="1C1C1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CISO</a:t>
                      </a:r>
                      <a:endParaRPr lang="en-US" sz="7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8D0C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731520" y="306324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Sprint</a:t>
            </a:r>
            <a:endParaRPr lang="en-US" sz="1200" dirty="0"/>
          </a:p>
        </p:txBody>
      </p:sp>
      <p:sp>
        <p:nvSpPr>
          <p:cNvPr id="11" name="Shape 7"/>
          <p:cNvSpPr/>
          <p:nvPr/>
        </p:nvSpPr>
        <p:spPr>
          <a:xfrm>
            <a:off x="731520" y="3337560"/>
            <a:ext cx="12344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2" name="Shape 8"/>
          <p:cNvSpPr/>
          <p:nvPr/>
        </p:nvSpPr>
        <p:spPr>
          <a:xfrm>
            <a:off x="731520" y="3337560"/>
            <a:ext cx="1234440" cy="4572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3" name="Text 9"/>
          <p:cNvSpPr/>
          <p:nvPr/>
        </p:nvSpPr>
        <p:spPr>
          <a:xfrm>
            <a:off x="777240" y="3401568"/>
            <a:ext cx="1143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1-2</a:t>
            </a:r>
            <a:endParaRPr lang="en-US" sz="800" dirty="0"/>
          </a:p>
        </p:txBody>
      </p:sp>
      <p:sp>
        <p:nvSpPr>
          <p:cNvPr id="14" name="Text 10"/>
          <p:cNvSpPr/>
          <p:nvPr/>
        </p:nvSpPr>
        <p:spPr>
          <a:xfrm>
            <a:off x="777240" y="356616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Inventory + Owners</a:t>
            </a:r>
            <a:endParaRPr lang="en-US" sz="750" dirty="0"/>
          </a:p>
        </p:txBody>
      </p:sp>
      <p:sp>
        <p:nvSpPr>
          <p:cNvPr id="15" name="Shape 11"/>
          <p:cNvSpPr/>
          <p:nvPr/>
        </p:nvSpPr>
        <p:spPr>
          <a:xfrm>
            <a:off x="2103120" y="3337560"/>
            <a:ext cx="12344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2103120" y="3337560"/>
            <a:ext cx="1234440" cy="4572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17" name="Text 13"/>
          <p:cNvSpPr/>
          <p:nvPr/>
        </p:nvSpPr>
        <p:spPr>
          <a:xfrm>
            <a:off x="2148840" y="3401568"/>
            <a:ext cx="1143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3-4</a:t>
            </a:r>
            <a:endParaRPr lang="en-US" sz="800" dirty="0"/>
          </a:p>
        </p:txBody>
      </p:sp>
      <p:sp>
        <p:nvSpPr>
          <p:cNvPr id="18" name="Text 14"/>
          <p:cNvSpPr/>
          <p:nvPr/>
        </p:nvSpPr>
        <p:spPr>
          <a:xfrm>
            <a:off x="2148840" y="356616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Workflows Mapped</a:t>
            </a:r>
            <a:endParaRPr lang="en-US" sz="750" dirty="0"/>
          </a:p>
        </p:txBody>
      </p:sp>
      <p:sp>
        <p:nvSpPr>
          <p:cNvPr id="19" name="Shape 15"/>
          <p:cNvSpPr/>
          <p:nvPr/>
        </p:nvSpPr>
        <p:spPr>
          <a:xfrm>
            <a:off x="3474720" y="3337560"/>
            <a:ext cx="12344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0" name="Shape 16"/>
          <p:cNvSpPr/>
          <p:nvPr/>
        </p:nvSpPr>
        <p:spPr>
          <a:xfrm>
            <a:off x="3474720" y="3337560"/>
            <a:ext cx="1234440" cy="4572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21" name="Text 17"/>
          <p:cNvSpPr/>
          <p:nvPr/>
        </p:nvSpPr>
        <p:spPr>
          <a:xfrm>
            <a:off x="3520440" y="3401568"/>
            <a:ext cx="1143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5-6</a:t>
            </a:r>
            <a:endParaRPr lang="en-US" sz="800" dirty="0"/>
          </a:p>
        </p:txBody>
      </p:sp>
      <p:sp>
        <p:nvSpPr>
          <p:cNvPr id="22" name="Text 18"/>
          <p:cNvSpPr/>
          <p:nvPr/>
        </p:nvSpPr>
        <p:spPr>
          <a:xfrm>
            <a:off x="3520440" y="356616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Autonomy + Risk Class</a:t>
            </a:r>
            <a:endParaRPr lang="en-US" sz="750" dirty="0"/>
          </a:p>
        </p:txBody>
      </p:sp>
      <p:sp>
        <p:nvSpPr>
          <p:cNvPr id="23" name="Shape 19"/>
          <p:cNvSpPr/>
          <p:nvPr/>
        </p:nvSpPr>
        <p:spPr>
          <a:xfrm>
            <a:off x="4846320" y="3337560"/>
            <a:ext cx="12344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4" name="Shape 20"/>
          <p:cNvSpPr/>
          <p:nvPr/>
        </p:nvSpPr>
        <p:spPr>
          <a:xfrm>
            <a:off x="4846320" y="3337560"/>
            <a:ext cx="1234440" cy="4572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25" name="Text 21"/>
          <p:cNvSpPr/>
          <p:nvPr/>
        </p:nvSpPr>
        <p:spPr>
          <a:xfrm>
            <a:off x="4892040" y="3401568"/>
            <a:ext cx="1143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7-8</a:t>
            </a:r>
            <a:endParaRPr lang="en-US" sz="800" dirty="0"/>
          </a:p>
        </p:txBody>
      </p:sp>
      <p:sp>
        <p:nvSpPr>
          <p:cNvPr id="26" name="Text 22"/>
          <p:cNvSpPr/>
          <p:nvPr/>
        </p:nvSpPr>
        <p:spPr>
          <a:xfrm>
            <a:off x="4892040" y="356616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Prioritization</a:t>
            </a:r>
            <a:endParaRPr lang="en-US" sz="750" dirty="0"/>
          </a:p>
        </p:txBody>
      </p:sp>
      <p:sp>
        <p:nvSpPr>
          <p:cNvPr id="27" name="Shape 23"/>
          <p:cNvSpPr/>
          <p:nvPr/>
        </p:nvSpPr>
        <p:spPr>
          <a:xfrm>
            <a:off x="6217920" y="3337560"/>
            <a:ext cx="12344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28" name="Shape 24"/>
          <p:cNvSpPr/>
          <p:nvPr/>
        </p:nvSpPr>
        <p:spPr>
          <a:xfrm>
            <a:off x="6217920" y="3337560"/>
            <a:ext cx="1234440" cy="45720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29" name="Text 25"/>
          <p:cNvSpPr/>
          <p:nvPr/>
        </p:nvSpPr>
        <p:spPr>
          <a:xfrm>
            <a:off x="6263640" y="3401568"/>
            <a:ext cx="1143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8A6D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9-10</a:t>
            </a:r>
            <a:endParaRPr lang="en-US" sz="800" dirty="0"/>
          </a:p>
        </p:txBody>
      </p:sp>
      <p:sp>
        <p:nvSpPr>
          <p:cNvPr id="30" name="Text 26"/>
          <p:cNvSpPr/>
          <p:nvPr/>
        </p:nvSpPr>
        <p:spPr>
          <a:xfrm>
            <a:off x="6263640" y="356616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Charter + KPIs</a:t>
            </a:r>
            <a:endParaRPr lang="en-US" sz="750" dirty="0"/>
          </a:p>
        </p:txBody>
      </p:sp>
      <p:sp>
        <p:nvSpPr>
          <p:cNvPr id="31" name="Shape 27"/>
          <p:cNvSpPr/>
          <p:nvPr/>
        </p:nvSpPr>
        <p:spPr>
          <a:xfrm>
            <a:off x="7589520" y="3337560"/>
            <a:ext cx="123444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38100" dist="12700" dir="8100000">
              <a:srgbClr val="000000">
                <a:alpha val="8000"/>
              </a:srgbClr>
            </a:outerShdw>
          </a:effectLst>
        </p:spPr>
      </p:sp>
      <p:sp>
        <p:nvSpPr>
          <p:cNvPr id="32" name="Shape 28"/>
          <p:cNvSpPr/>
          <p:nvPr/>
        </p:nvSpPr>
        <p:spPr>
          <a:xfrm>
            <a:off x="7589520" y="3337560"/>
            <a:ext cx="1234440" cy="45720"/>
          </a:xfrm>
          <a:prstGeom prst="rect">
            <a:avLst/>
          </a:prstGeom>
          <a:solidFill>
            <a:srgbClr val="1A2340"/>
          </a:solidFill>
          <a:ln/>
        </p:spPr>
      </p:sp>
      <p:sp>
        <p:nvSpPr>
          <p:cNvPr id="33" name="Text 29"/>
          <p:cNvSpPr/>
          <p:nvPr/>
        </p:nvSpPr>
        <p:spPr>
          <a:xfrm>
            <a:off x="7635240" y="3401568"/>
            <a:ext cx="1143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1A23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Wk 11-12</a:t>
            </a:r>
            <a:endParaRPr lang="en-US" sz="800" dirty="0"/>
          </a:p>
        </p:txBody>
      </p:sp>
      <p:sp>
        <p:nvSpPr>
          <p:cNvPr id="34" name="Text 30"/>
          <p:cNvSpPr/>
          <p:nvPr/>
        </p:nvSpPr>
        <p:spPr>
          <a:xfrm>
            <a:off x="7635240" y="356616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750" dirty="0">
                <a:solidFill>
                  <a:srgbClr val="1C1C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Board Presentation</a:t>
            </a:r>
            <a:endParaRPr lang="en-US" sz="750" dirty="0"/>
          </a:p>
        </p:txBody>
      </p:sp>
      <p:sp>
        <p:nvSpPr>
          <p:cNvPr id="35" name="Shape 31"/>
          <p:cNvSpPr/>
          <p:nvPr/>
        </p:nvSpPr>
        <p:spPr>
          <a:xfrm>
            <a:off x="731520" y="4434840"/>
            <a:ext cx="7680960" cy="18288"/>
          </a:xfrm>
          <a:prstGeom prst="rect">
            <a:avLst/>
          </a:prstGeom>
          <a:solidFill>
            <a:srgbClr val="8A6D3B"/>
          </a:solidFill>
          <a:ln/>
        </p:spPr>
      </p:sp>
      <p:sp>
        <p:nvSpPr>
          <p:cNvPr id="36" name="Text 32"/>
          <p:cNvSpPr/>
          <p:nvPr/>
        </p:nvSpPr>
        <p:spPr>
          <a:xfrm>
            <a:off x="731520" y="4526280"/>
            <a:ext cx="76809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A234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AI value and governance metrics does the board review quarterly, and who presents them?</a:t>
            </a:r>
            <a:endParaRPr lang="en-US" sz="1100" dirty="0"/>
          </a:p>
        </p:txBody>
      </p:sp>
      <p:sp>
        <p:nvSpPr>
          <p:cNvPr id="37" name="Text 33"/>
          <p:cNvSpPr/>
          <p:nvPr/>
        </p:nvSpPr>
        <p:spPr>
          <a:xfrm>
            <a:off x="8412480" y="4800600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r" indent="0" marL="0">
              <a:buNone/>
            </a:pPr>
            <a:r>
              <a:rPr lang="en-US" sz="800" dirty="0">
                <a:solidFill>
                  <a:srgbClr val="9A94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Governance Board Pack 2026</dc:title>
  <dc:subject>Six questions your board should be able to answer about AI</dc:subject>
  <dc:creator>Naim Bentaleb</dc:creator>
  <cp:lastModifiedBy>Naim Bentaleb</cp:lastModifiedBy>
  <cp:revision>1</cp:revision>
  <dcterms:created xsi:type="dcterms:W3CDTF">2026-02-27T17:24:09Z</dcterms:created>
  <dcterms:modified xsi:type="dcterms:W3CDTF">2026-02-27T17:24:09Z</dcterms:modified>
</cp:coreProperties>
</file>