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HR AI Diagnostic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Scorecard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4688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3063240"/>
            <a:ext cx="22860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9184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dimensions every CHRO must assess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scaling AI in People &amp; Talent.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425196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Strategy &amp; Operating Model Advisor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777240"/>
            <a:ext cx="914400" cy="27432"/>
          </a:xfrm>
          <a:prstGeom prst="rect">
            <a:avLst/>
          </a:prstGeom>
          <a:solidFill>
            <a:srgbClr val="8A6D3B"/>
          </a:solidFill>
          <a:ln/>
        </p:spPr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05840"/>
          <a:ext cx="76809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4389120"/>
                <a:gridCol w="128016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Publisher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Reference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LinkedIn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Global Talent Trends / Quality of Hire Research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2024-2025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McKinsey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 of AI / HR Technology Trends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Gartner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in HR Survey / Strategic Technology Trends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Mercer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Global Talent Trends / AI in Workforce Planning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Eightfold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Talent Intelligence Platform Research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European Union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Act, Regulation 2024/1689, Annex III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CNDP Morocco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Loi 09-08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AI4SP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Digital Skills Compass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Capgemini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Rise of Agentic AI / Candidate Experience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43891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bibliography available on request.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470916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pPr indent="0" marL="0">
              <a:buNone/>
            </a:pPr>
            <a:r>
              <a:rPr lang="en-US" sz="9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naimbentaleb.com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18288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371600"/>
            <a:ext cx="7680960" cy="1234440"/>
          </a:xfrm>
          <a:prstGeom prst="rect">
            <a:avLst/>
          </a:prstGeom>
          <a:solidFill>
            <a:srgbClr val="2A355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54864" cy="123444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81328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Book a 15-minute diagnostic call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82880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 your scorecard results with an advisor who has designed operating models across banking, telecom, and logistics.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" y="22860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naimbentaleb.com/contact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7680960" cy="1234440"/>
          </a:xfrm>
          <a:prstGeom prst="rect">
            <a:avLst/>
          </a:prstGeom>
          <a:solidFill>
            <a:srgbClr val="2A355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31520" y="2880360"/>
            <a:ext cx="54864" cy="123444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2990088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Augmented HR Sprint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333756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Two-week facilitated execution: HR AI inventory, workflow redesign, regulatory classification, decision rights matrix, capability assessment, and 90-day roadmap.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05840" y="37947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naimbentaleb.com/services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0" y="4663440"/>
            <a:ext cx="91440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pPr indent="0" marL="0">
              <a:buNone/>
            </a:pPr>
            <a:r>
              <a:rPr lang="en-US" sz="10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AI Strategy &amp; Operating Model Advisor  |  naimbentaleb.com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Use This Scorecard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005840"/>
            <a:ext cx="384048" cy="384048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00584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280160" y="987552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Dimensions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80160" y="1261872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three measure value: where AI changes the economics of your talent function. The last three measure governance: what you need to operate at scale.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1828800"/>
            <a:ext cx="384048" cy="384048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8288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280160" y="1810512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80160" y="2084832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each statement 1 (Strongly Disagree) to 5 (Strongly Agree). Each dimension scores 25 points. Total: 150.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2651760"/>
            <a:ext cx="384048" cy="384048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265176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80160" y="2633472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Diagnostic Templates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280160" y="2907792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templates to map your current state, set AI-augmented targets, identify gaps, and assign accountability.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3474720"/>
            <a:ext cx="384048" cy="384048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347472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280160" y="3456432"/>
            <a:ext cx="6949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On Results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80160" y="3730752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in 30 minutes. Bring it to your next leadership meeting. Below 90 points, you have uncaptured value and unmanaged risk.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4434840"/>
            <a:ext cx="7680960" cy="384048"/>
          </a:xfrm>
          <a:prstGeom prst="rect">
            <a:avLst/>
          </a:prstGeom>
          <a:solidFill>
            <a:srgbClr val="EDE7DD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914400" y="443484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Scoring:  1 = Strongly Disagree  |  2 = Disagree  |  3 = Neutral  |  4 = Agree  |  5 = Strongly Agree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 of Hire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Decision Architecture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41732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868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organizations would rehire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90%+ of their recent hires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1371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i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LinkedIn, 2024-2025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1965960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1965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280160" y="196596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Documented definition of quality of hire with measurable criteria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441448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24414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280160" y="2441448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recommendations validated against post-hire performance data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31520" y="2916936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" y="291693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280160" y="2916936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Hiring managers receive structured decision support, not unfiltered lists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" y="3392424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2960" y="339242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280160" y="3392424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Predictive accuracy of screening tools measured against outcomes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31520" y="3867912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22960" y="38679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280160" y="3867912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Named executive owner accountable for quality-of-hire metrics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prove that our AI-augmented hiring decisions produce measurably better outcomes?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Workflow Productivity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Time Allocation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41732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868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HR activities are automatable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current technology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1371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i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McKinsey, 2025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1965960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1965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280160" y="196596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5 HR workflows mapped by time: automatable vs. judgment-intensive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441448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24414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280160" y="2441448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Recruiters spend less than 30% of time on administrative tasks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31520" y="2916936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" y="291693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280160" y="2916936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Time-to-fill reduction measured and attributable to AI-assisted processes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" y="3392424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2960" y="339242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280160" y="3392424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handles first-pass screening, scheduling, communication for 50%+ reqs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31520" y="3867912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22960" y="38679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280160" y="3867912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least one major HR workflow redesigned end-to-end with AI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each top 5 workflow, can we show the before/after with measurable impact?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Adoption Maturity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Tool Governance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41732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49pt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868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belief-action gap. 82% believe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will transform HR, 33% use it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1371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i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Eightfold AI / Gartner, 2025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1965960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1965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280160" y="196596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inventory of all AI tools in HR, including individually adopted ones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441448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24414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280160" y="2441448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AI tool has a named owner, documented use case, and risk classification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31520" y="2916936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" y="291693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280160" y="2916936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criteria for moving an AI tool from pilot to production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" y="3392424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2960" y="339242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280160" y="3392424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Shadow AI usage has been assessed and addressed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31520" y="3867912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22960" y="38679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280160" y="3867912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adoption roadmap prioritized by value impact, not vendor availability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produce a complete AI tool inventory, including shadow AI, within one week?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Candidate &amp; Employee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Experience Risk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41732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56%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868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candidates report concern about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depersonalization in AI-driven hiring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1371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i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CareerBuilder / LinkedIn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1965960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1965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280160" y="196596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Candidate perception of AI in hiring assessed (survey, feedback, drop-off analysis)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441448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24414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280160" y="2441448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Candidates informed when AI is used in screening, scoring, or decisions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31520" y="2916936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" y="291693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280160" y="2916936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touchpoints preserved at critical moments (rejection, offer, onboarding)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" y="3392424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2960" y="339242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280160" y="3392424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Drop-off rates monitored at each stage. AI-driven friction points identified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31520" y="3867912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22960" y="38679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280160" y="3867912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Employee experience with AI tools measured and acted upon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we know how candidates perceive AI in our processes, and are we managing it?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Regulatory Readiness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(EU AI Act &amp; CNDP)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41732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Aug '26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868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EU AI Act compliance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obligations apply for HR AI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1371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i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Regulation 2024/1689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1965960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1965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280160" y="196596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HR AI tool classified by EU AI Act risk category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441448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24414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280160" y="2441448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High-risk systems documented: purpose, data inputs, logic, oversight, bias testing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31520" y="2916936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" y="291693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280160" y="2916936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Candidates informed when AI contributes to decisions (Article 13 transparency)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" y="3392424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2960" y="339242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280160" y="3392424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AI-influenced decision reconstructable for audit purposes (full trail)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31520" y="3867912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22960" y="38679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280160" y="3867912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Legal/compliance reviewed HR AI tools for GDPR + EU AI Act in past 6 months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walk a regulator through each system and demonstrate compliance in 48 hours?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Dimension 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50292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Capability &amp; Change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Readiness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41732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80%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868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employees abandon AI tools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90 days without onboarding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0" y="1371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i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Gartner / Mercer, 2025</a:t>
            </a:r>
            <a:endParaRPr lang="en-US" sz="700" dirty="0"/>
          </a:p>
        </p:txBody>
      </p:sp>
      <p:sp>
        <p:nvSpPr>
          <p:cNvPr id="9" name="Shape 7"/>
          <p:cNvSpPr/>
          <p:nvPr/>
        </p:nvSpPr>
        <p:spPr>
          <a:xfrm>
            <a:off x="731520" y="141732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16002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Self-Assessment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731520" y="1965960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22960" y="19659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280160" y="196596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capability gaps assessed by role (recruiter, HRBP, hiring manager, HR ops)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589520" y="2020824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31520" y="2441448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22960" y="2441448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280160" y="2441448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can supervise AI workflows, know when to override and escalate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589520" y="2496312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731520" y="2916936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822960" y="291693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280160" y="2916936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Recruiters trained to evaluate AI outputs, not accept them uncritically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589520" y="2971800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731520" y="3392424"/>
            <a:ext cx="7680960" cy="41148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22960" y="339242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280160" y="3392424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management plan addresses resistance, incentives, governance awareness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589520" y="3447288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31520" y="3867912"/>
            <a:ext cx="7680960" cy="411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822960" y="3867912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1280160" y="3867912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competency included in performance criteria for daily AI users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solidFill>
            <a:srgbClr val="EDE7DD"/>
          </a:solidFill>
          <a:ln w="6350">
            <a:solidFill>
              <a:srgbClr val="D8D0C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89520" y="3922776"/>
            <a:ext cx="6400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/5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731520" y="4526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every HR AI user explain what the tool does, when to override, and who to escalate to?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Scorecard Summary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8A6D3B"/>
          </a:solidFill>
          <a:ln/>
        </p:spPr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05840"/>
          <a:ext cx="7680960" cy="914400"/>
        </p:xfrm>
        <a:graphic>
          <a:graphicData uri="http://schemas.openxmlformats.org/drawingml/2006/table">
            <a:tbl>
              <a:tblPr/>
              <a:tblGrid>
                <a:gridCol w="4389120"/>
                <a:gridCol w="1097280"/>
                <a:gridCol w="914400"/>
                <a:gridCol w="1280160"/>
              </a:tblGrid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Dimension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Your Score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Max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Benchmark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 Quality of Hire &amp; Decision Architecture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 Workflow Productivity &amp; Time Allocation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 AI Adoption Maturity &amp; Tool Governance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 Candidate &amp; Employee Experience Risk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 Regulatory Readiness (EU AI Act &amp; CNDP)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 Capability &amp; Change Readiness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___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112+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338328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Your Score Means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731520" y="374904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731520" y="3749040"/>
            <a:ext cx="18288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9" name="Text 6"/>
          <p:cNvSpPr/>
          <p:nvPr/>
        </p:nvSpPr>
        <p:spPr>
          <a:xfrm>
            <a:off x="822960" y="382219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120-150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22960" y="4023360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Governed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22960" y="418795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creating measurable value with governance in place.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2743200" y="374904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0" y="3749040"/>
            <a:ext cx="1828800" cy="54864"/>
          </a:xfrm>
          <a:prstGeom prst="rect">
            <a:avLst/>
          </a:prstGeom>
          <a:solidFill>
            <a:srgbClr val="B8975A"/>
          </a:solidFill>
          <a:ln/>
        </p:spPr>
      </p:sp>
      <p:sp>
        <p:nvSpPr>
          <p:cNvPr id="14" name="Text 11"/>
          <p:cNvSpPr/>
          <p:nvPr/>
        </p:nvSpPr>
        <p:spPr>
          <a:xfrm>
            <a:off x="2834640" y="382219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90-119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2834640" y="4023360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2834640" y="418795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exists. Key gaps need targeted investment.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4754880" y="374904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54880" y="3749040"/>
            <a:ext cx="18288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9" name="Text 16"/>
          <p:cNvSpPr/>
          <p:nvPr/>
        </p:nvSpPr>
        <p:spPr>
          <a:xfrm>
            <a:off x="4846320" y="382219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60-89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4846320" y="4023360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Emerging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4846320" y="418795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in use, governance incomplete. Redesign needed.</a:t>
            </a:r>
            <a:endParaRPr lang="en-US" sz="850" dirty="0"/>
          </a:p>
        </p:txBody>
      </p:sp>
      <p:sp>
        <p:nvSpPr>
          <p:cNvPr id="22" name="Shape 19"/>
          <p:cNvSpPr/>
          <p:nvPr/>
        </p:nvSpPr>
        <p:spPr>
          <a:xfrm>
            <a:off x="6766560" y="3749040"/>
            <a:ext cx="18288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6766560" y="3749040"/>
            <a:ext cx="18288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24" name="Text 21"/>
          <p:cNvSpPr/>
          <p:nvPr/>
        </p:nvSpPr>
        <p:spPr>
          <a:xfrm>
            <a:off x="6858000" y="382219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30-59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6858000" y="4023360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Reactive</a:t>
            </a:r>
            <a:endParaRPr lang="en-US" sz="1000" dirty="0"/>
          </a:p>
        </p:txBody>
      </p:sp>
      <p:sp>
        <p:nvSpPr>
          <p:cNvPr id="26" name="Text 23"/>
          <p:cNvSpPr/>
          <p:nvPr/>
        </p:nvSpPr>
        <p:spPr>
          <a:xfrm>
            <a:off x="6858000" y="4187952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adoption. Shadow AI risk high. Start with inventory.</a:t>
            </a:r>
            <a:endParaRPr lang="en-US" sz="850" dirty="0"/>
          </a:p>
        </p:txBody>
      </p:sp>
      <p:sp>
        <p:nvSpPr>
          <p:cNvPr id="27" name="Text 24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AI Diagnostic Scorecard 2026</dc:title>
  <dc:subject>Six dimensions every CHRO must assess before scaling AI in People &amp; Talent</dc:subject>
  <dc:creator>Naim Bentaleb</dc:creator>
  <cp:lastModifiedBy>Naim Bentaleb</cp:lastModifiedBy>
  <cp:revision>1</cp:revision>
  <dcterms:created xsi:type="dcterms:W3CDTF">2026-02-27T16:24:19Z</dcterms:created>
  <dcterms:modified xsi:type="dcterms:W3CDTF">2026-02-27T16:24:19Z</dcterms:modified>
</cp:coreProperties>
</file>